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8"/>
  </p:notesMasterIdLst>
  <p:sldIdLst>
    <p:sldId id="279" r:id="rId5"/>
    <p:sldId id="278" r:id="rId6"/>
    <p:sldId id="256" r:id="rId7"/>
    <p:sldId id="277" r:id="rId8"/>
    <p:sldId id="280" r:id="rId9"/>
    <p:sldId id="282" r:id="rId10"/>
    <p:sldId id="285" r:id="rId11"/>
    <p:sldId id="288" r:id="rId12"/>
    <p:sldId id="286" r:id="rId13"/>
    <p:sldId id="289" r:id="rId14"/>
    <p:sldId id="291" r:id="rId15"/>
    <p:sldId id="292" r:id="rId16"/>
    <p:sldId id="29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hdphoto1.wdp>
</file>

<file path=ppt/media/image1.jpeg>
</file>

<file path=ppt/media/image10.gif>
</file>

<file path=ppt/media/image11.gif>
</file>

<file path=ppt/media/image12.gif>
</file>

<file path=ppt/media/image13.png>
</file>

<file path=ppt/media/image14.gif>
</file>

<file path=ppt/media/image15.gif>
</file>

<file path=ppt/media/image16.png>
</file>

<file path=ppt/media/image2.jpeg>
</file>

<file path=ppt/media/image3.png>
</file>

<file path=ppt/media/image4.png>
</file>

<file path=ppt/media/image5.svg>
</file>

<file path=ppt/media/image6.jp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11/8/2019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21393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11/8/2019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11/8/2019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11/8/2019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715" y="86714"/>
            <a:ext cx="12018572" cy="6684572"/>
          </a:xfrm>
          <a:solidFill>
            <a:schemeClr val="bg1">
              <a:lumMod val="85000"/>
            </a:schemeClr>
          </a:solidFill>
        </p:spPr>
        <p:txBody>
          <a:bodyPr lIns="360000" tIns="360000"/>
          <a:lstStyle>
            <a:lvl1pPr marL="0" indent="0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768422"/>
            <a:ext cx="6840000" cy="2387600"/>
          </a:xfrm>
          <a:solidFill>
            <a:schemeClr val="tx1">
              <a:alpha val="80000"/>
            </a:schemeClr>
          </a:solidFill>
        </p:spPr>
        <p:txBody>
          <a:bodyPr lIns="432000" rIns="432000" bIns="144000" anchor="b"/>
          <a:lstStyle>
            <a:lvl1pPr algn="l">
              <a:defRPr sz="42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153578"/>
            <a:ext cx="6840000" cy="936000"/>
          </a:xfrm>
          <a:solidFill>
            <a:schemeClr val="tx1">
              <a:alpha val="90000"/>
            </a:schemeClr>
          </a:solidFill>
        </p:spPr>
        <p:txBody>
          <a:bodyPr lIns="432000" tIns="144000"/>
          <a:lstStyle>
            <a:lvl1pPr marL="0" indent="0" algn="l">
              <a:buNone/>
              <a:defRPr sz="2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45533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11/8/2019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11/8/2019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11/8/2019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11/8/2019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11/8/2019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11/8/2019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11/8/2019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11/8/2019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11/8/2019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  <p:sldLayoutId id="2147483661" r:id="rId12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Arial view of open farm land">
            <a:extLst>
              <a:ext uri="{FF2B5EF4-FFF2-40B4-BE49-F238E27FC236}">
                <a16:creationId xmlns:a16="http://schemas.microsoft.com/office/drawing/2014/main" id="{3072B96B-8E35-4D15-80A0-1DD4745F75B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6715" y="86714"/>
            <a:ext cx="12018572" cy="6684572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E3EA56B-BEB0-4656-A20B-D15F03B7AC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>
                <a:latin typeface="Karla" pitchFamily="2" charset="0"/>
              </a:rPr>
              <a:t>[MII-1202] Programming I Lab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A0FE6D5-D475-4CBB-A6C2-E3D991A368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Karla" pitchFamily="2" charset="0"/>
              </a:rPr>
              <a:t>Chapter 9. Sorting and Searching Algorithm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6D0B8EE-8E06-4051-87BF-62C153F3F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4308689">
            <a:off x="5269765" y="1275138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EA8AACB0-A151-4E42-AD2E-8F7532D13C1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576567" y="1768422"/>
            <a:ext cx="7952828" cy="18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234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BDDD243-ED5F-4896-B18B-ABCF4B7E1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19E6BB3-DF2B-4751-97C5-B3DB949AE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1998"/>
            <a:ext cx="12188952" cy="2285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BD03A8-9260-467E-B7B2-A7382EF59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4911819"/>
            <a:ext cx="9720072" cy="1499616"/>
          </a:xfrm>
        </p:spPr>
        <p:txBody>
          <a:bodyPr>
            <a:normAutofit/>
          </a:bodyPr>
          <a:lstStyle/>
          <a:p>
            <a:r>
              <a:rPr lang="en-US" sz="5000" dirty="0">
                <a:solidFill>
                  <a:srgbClr val="FFFFFF"/>
                </a:solidFill>
              </a:rPr>
              <a:t>Quick sort</a:t>
            </a:r>
            <a:endParaRPr lang="en-ID" sz="5000" dirty="0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61721DD-D110-44EE-82A7-D56AB687E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5204427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C5A6BCC-52A4-4D04-A118-ACE48B799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33430"/>
            <a:ext cx="4962525" cy="2162175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BC3B9727-90FB-4B54-A487-5452DCCD82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1374" y="1871937"/>
            <a:ext cx="6325378" cy="2530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5996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Searching Algorithm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Sorting and Searching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8257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CA73784B-AC76-4BAD-93AF-C72D0EDFD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4BDDA08-0523-4708-A229-ACB095580634}"/>
              </a:ext>
            </a:extLst>
          </p:cNvPr>
          <p:cNvSpPr txBox="1">
            <a:spLocks/>
          </p:cNvSpPr>
          <p:nvPr/>
        </p:nvSpPr>
        <p:spPr>
          <a:xfrm>
            <a:off x="636805" y="640080"/>
            <a:ext cx="3378099" cy="30348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Aft>
                <a:spcPts val="600"/>
              </a:spcAft>
            </a:pPr>
            <a:r>
              <a:rPr lang="en-US" sz="4400" kern="1200" cap="all" spc="2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Sequential search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11DCF04-0C7C-44FC-8246-FC8D736B1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0698" y="3765314"/>
            <a:ext cx="3200400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drawing of a face&#10;&#10;Description automatically generated">
            <a:extLst>
              <a:ext uri="{FF2B5EF4-FFF2-40B4-BE49-F238E27FC236}">
                <a16:creationId xmlns:a16="http://schemas.microsoft.com/office/drawing/2014/main" id="{B376E3E1-8E7D-4C79-9825-19FE7BD07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984" y="2012309"/>
            <a:ext cx="6896936" cy="283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785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C411DB08-1669-426B-BBEB-FAD285EF8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29E4219-121F-4CD1-AA58-24746CD2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4BDDA08-0523-4708-A229-ACB095580634}"/>
              </a:ext>
            </a:extLst>
          </p:cNvPr>
          <p:cNvSpPr txBox="1">
            <a:spLocks/>
          </p:cNvSpPr>
          <p:nvPr/>
        </p:nvSpPr>
        <p:spPr>
          <a:xfrm>
            <a:off x="634276" y="640080"/>
            <a:ext cx="4208656" cy="30348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Aft>
                <a:spcPts val="600"/>
              </a:spcAft>
            </a:pPr>
            <a:r>
              <a:rPr lang="en-US" sz="4400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binary </a:t>
            </a:r>
            <a:r>
              <a:rPr lang="en-US" sz="44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search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52F50912-06FD-4216-BAD3-21050F595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765314"/>
            <a:ext cx="3931920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 result for binary search algorithm">
            <a:extLst>
              <a:ext uri="{FF2B5EF4-FFF2-40B4-BE49-F238E27FC236}">
                <a16:creationId xmlns:a16="http://schemas.microsoft.com/office/drawing/2014/main" id="{E4835703-7576-43F4-B73C-673CE30D60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0" y="1406514"/>
            <a:ext cx="5459470" cy="4045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2683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CCA5CD-A16F-4CA9-B409-AFF6FE320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en-US" sz="5000" dirty="0">
                <a:solidFill>
                  <a:srgbClr val="FFFFFF"/>
                </a:solidFill>
              </a:rPr>
              <a:t>Sorting Algorithm</a:t>
            </a:r>
            <a:endParaRPr lang="en-ID" sz="5000" dirty="0">
              <a:solidFill>
                <a:srgbClr val="FFFFFF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C4E24-8A1E-41C0-ACBF-9D462918A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1" y="2286000"/>
            <a:ext cx="4053840" cy="3931920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Comparison sorts</a:t>
            </a:r>
            <a:endParaRPr lang="en-US" sz="22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1. Insertion Sort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2. Selection Sort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3. Bubble Sort</a:t>
            </a:r>
          </a:p>
          <a:p>
            <a:pPr marL="457200" indent="-457200"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Divide and Conquer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4. Merge Sort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5. Quick Sort</a:t>
            </a:r>
          </a:p>
        </p:txBody>
      </p:sp>
      <p:pic>
        <p:nvPicPr>
          <p:cNvPr id="7" name="Graphic 6" descr="Filter">
            <a:extLst>
              <a:ext uri="{FF2B5EF4-FFF2-40B4-BE49-F238E27FC236}">
                <a16:creationId xmlns:a16="http://schemas.microsoft.com/office/drawing/2014/main" id="{4EB384E3-F5E2-4997-83F8-09EEB94B9A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6000" y="701039"/>
            <a:ext cx="5455921" cy="5455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507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Comparison based sort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Sorting and Searching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23416DF-B283-4D9F-A625-146552CA9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Oval 5">
            <a:extLst>
              <a:ext uri="{FF2B5EF4-FFF2-40B4-BE49-F238E27FC236}">
                <a16:creationId xmlns:a16="http://schemas.microsoft.com/office/drawing/2014/main" id="{73834904-4D9B-41F7-8DA6-0709FD9F7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00D1207-ECAF-48E9-8834-2CE4D21982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1D2E3C52-528A-4049-BCAA-5460756BC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59968"/>
            <a:ext cx="12192000" cy="2298032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5000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Insertion Sort</a:t>
            </a:r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D5B542C-8183-4445-AF4D-B23AAE329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E6F58E48-D1C4-4B98-8557-643E2B153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675006"/>
            <a:ext cx="5369052" cy="3221431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4ED9B5A-5577-4CA5-97AA-0E5E2EA97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60141" y="822682"/>
            <a:ext cx="0" cy="292608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261E0596-1DA6-4267-9EC9-226840914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4594" y="484632"/>
            <a:ext cx="4188583" cy="3602181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724283B-587C-4A0E-A50E-B8914975B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1741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Insertion Sort</a:t>
            </a: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E6F58E48-D1C4-4B98-8557-643E2B153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1575" y="-407390"/>
            <a:ext cx="4762500" cy="2857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4AF741D-32CA-483A-80A6-C3BD534DBF92}"/>
              </a:ext>
            </a:extLst>
          </p:cNvPr>
          <p:cNvSpPr/>
          <p:nvPr/>
        </p:nvSpPr>
        <p:spPr>
          <a:xfrm>
            <a:off x="1024128" y="2387167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latin typeface="Consolas" panose="020B0609020204030204" pitchFamily="49" charset="0"/>
              </a:rPr>
              <a:t>Pseudocode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← 1</a:t>
            </a:r>
          </a:p>
          <a:p>
            <a:r>
              <a:rPr lang="en-US" dirty="0">
                <a:latin typeface="Consolas" panose="020B0609020204030204" pitchFamily="49" charset="0"/>
              </a:rPr>
              <a:t>while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&lt; length(A)</a:t>
            </a:r>
          </a:p>
          <a:p>
            <a:r>
              <a:rPr lang="en-US" dirty="0">
                <a:latin typeface="Consolas" panose="020B0609020204030204" pitchFamily="49" charset="0"/>
              </a:rPr>
              <a:t>    j ←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  while j &gt; 0 and A[j-1] &gt; A[j]</a:t>
            </a:r>
          </a:p>
          <a:p>
            <a:r>
              <a:rPr lang="en-US" dirty="0">
                <a:latin typeface="Consolas" panose="020B0609020204030204" pitchFamily="49" charset="0"/>
              </a:rPr>
              <a:t>        swap A[j] and A[j-1]</a:t>
            </a:r>
          </a:p>
          <a:p>
            <a:r>
              <a:rPr lang="en-US" dirty="0">
                <a:latin typeface="Consolas" panose="020B0609020204030204" pitchFamily="49" charset="0"/>
              </a:rPr>
              <a:t>        j ← j - 1</a:t>
            </a:r>
          </a:p>
          <a:p>
            <a:r>
              <a:rPr lang="en-US" dirty="0">
                <a:latin typeface="Consolas" panose="020B0609020204030204" pitchFamily="49" charset="0"/>
              </a:rPr>
              <a:t>    end while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←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+ 1</a:t>
            </a:r>
          </a:p>
          <a:p>
            <a:r>
              <a:rPr lang="en-US" dirty="0">
                <a:latin typeface="Consolas" panose="020B0609020204030204" pitchFamily="49" charset="0"/>
              </a:rPr>
              <a:t>end while</a:t>
            </a:r>
            <a:endParaRPr lang="en-ID" dirty="0">
              <a:latin typeface="Consolas" panose="020B06090202040302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8BDD85-7151-476F-8DA4-8E7E0CEE1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1258" y="2084832"/>
            <a:ext cx="4298666" cy="435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168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CA73784B-AC76-4BAD-93AF-C72D0EDFD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805" y="640080"/>
            <a:ext cx="3378099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 kern="1200" cap="all" spc="2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Selection Sort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11DCF04-0C7C-44FC-8246-FC8D736B1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0698" y="3765314"/>
            <a:ext cx="3200400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01A927D5-9D2F-4C00-9138-E2CAEE44F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733" y="3964306"/>
            <a:ext cx="9010650" cy="249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155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C411DB08-1669-426B-BBEB-FAD285EF8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9E4219-121F-4CD1-AA58-24746CD2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276" y="640080"/>
            <a:ext cx="4208656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Bubble Sort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2F50912-06FD-4216-BAD3-21050F595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765314"/>
            <a:ext cx="3931920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33F6F0B7-F082-42B5-8FA4-1FB490350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791647"/>
            <a:ext cx="5459470" cy="327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715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Divide and Conquer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Sorting and Searching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0067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BDDD243-ED5F-4896-B18B-ABCF4B7E1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19E6BB3-DF2B-4751-97C5-B3DB949AE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1998"/>
            <a:ext cx="12188952" cy="2285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BD03A8-9260-467E-B7B2-A7382EF59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4911819"/>
            <a:ext cx="9720072" cy="1499616"/>
          </a:xfrm>
        </p:spPr>
        <p:txBody>
          <a:bodyPr>
            <a:normAutofit/>
          </a:bodyPr>
          <a:lstStyle/>
          <a:p>
            <a:r>
              <a:rPr lang="en-US" sz="5000" dirty="0">
                <a:solidFill>
                  <a:srgbClr val="FFFFFF"/>
                </a:solidFill>
              </a:rPr>
              <a:t>Merge sort</a:t>
            </a:r>
            <a:endParaRPr lang="en-ID" sz="50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D5E178A2-4CF7-4A2A-829E-F6A4111BA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2242" y="-9289"/>
            <a:ext cx="7587515" cy="4552509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61721DD-D110-44EE-82A7-D56AB687E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5204427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10638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88A2F88-55C5-4ED1-9541-807C65424763}">
  <ds:schemaRefs>
    <ds:schemaRef ds:uri="http://schemas.microsoft.com/office/2006/documentManagement/types"/>
    <ds:schemaRef ds:uri="71af3243-3dd4-4a8d-8c0d-dd76da1f02a5"/>
    <ds:schemaRef ds:uri="http://schemas.microsoft.com/office/2006/metadata/properties"/>
    <ds:schemaRef ds:uri="http://www.w3.org/XML/1998/namespace"/>
    <ds:schemaRef ds:uri="http://purl.org/dc/elements/1.1/"/>
    <ds:schemaRef ds:uri="16c05727-aa75-4e4a-9b5f-8a80a1165891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132</Words>
  <Application>Microsoft Office PowerPoint</Application>
  <PresentationFormat>Widescreen</PresentationFormat>
  <Paragraphs>36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Calibri</vt:lpstr>
      <vt:lpstr>Consolas</vt:lpstr>
      <vt:lpstr>Karla</vt:lpstr>
      <vt:lpstr>Times New Roman</vt:lpstr>
      <vt:lpstr>Tw Cen MT</vt:lpstr>
      <vt:lpstr>Tw Cen MT Condensed</vt:lpstr>
      <vt:lpstr>Wingdings 3</vt:lpstr>
      <vt:lpstr>Integral</vt:lpstr>
      <vt:lpstr>[MII-1202] Programming I Lab</vt:lpstr>
      <vt:lpstr>Sorting Algorithm</vt:lpstr>
      <vt:lpstr>Comparison based sort</vt:lpstr>
      <vt:lpstr>Insertion Sort</vt:lpstr>
      <vt:lpstr>Insertion Sort</vt:lpstr>
      <vt:lpstr>Selection Sort</vt:lpstr>
      <vt:lpstr>Bubble Sort</vt:lpstr>
      <vt:lpstr>Divide and Conquer</vt:lpstr>
      <vt:lpstr>Merge sort</vt:lpstr>
      <vt:lpstr>Quick sort</vt:lpstr>
      <vt:lpstr>Searching Algorithm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2019-11-07T22:28:49Z</dcterms:created>
  <dcterms:modified xsi:type="dcterms:W3CDTF">2019-11-07T22:28:54Z</dcterms:modified>
</cp:coreProperties>
</file>